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4344" r:id="rId2"/>
  </p:sldMasterIdLst>
  <p:notesMasterIdLst>
    <p:notesMasterId r:id="rId29"/>
  </p:notesMasterIdLst>
  <p:handoutMasterIdLst>
    <p:handoutMasterId r:id="rId30"/>
  </p:handoutMasterIdLst>
  <p:sldIdLst>
    <p:sldId id="327" r:id="rId3"/>
    <p:sldId id="277" r:id="rId4"/>
    <p:sldId id="279" r:id="rId5"/>
    <p:sldId id="294" r:id="rId6"/>
    <p:sldId id="334" r:id="rId7"/>
    <p:sldId id="335" r:id="rId8"/>
    <p:sldId id="336" r:id="rId9"/>
    <p:sldId id="337" r:id="rId10"/>
    <p:sldId id="349" r:id="rId11"/>
    <p:sldId id="339" r:id="rId12"/>
    <p:sldId id="340" r:id="rId13"/>
    <p:sldId id="347" r:id="rId14"/>
    <p:sldId id="326" r:id="rId15"/>
    <p:sldId id="311" r:id="rId16"/>
    <p:sldId id="318" r:id="rId17"/>
    <p:sldId id="312" r:id="rId18"/>
    <p:sldId id="319" r:id="rId19"/>
    <p:sldId id="315" r:id="rId20"/>
    <p:sldId id="320" r:id="rId21"/>
    <p:sldId id="344" r:id="rId22"/>
    <p:sldId id="321" r:id="rId23"/>
    <p:sldId id="317" r:id="rId24"/>
    <p:sldId id="345" r:id="rId25"/>
    <p:sldId id="348" r:id="rId26"/>
    <p:sldId id="346" r:id="rId27"/>
    <p:sldId id="331" r:id="rId28"/>
  </p:sldIdLst>
  <p:sldSz cx="9144000" cy="6858000" type="screen4x3"/>
  <p:notesSz cx="6858000" cy="9144000"/>
  <p:custDataLst>
    <p:tags r:id="rId3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82"/>
    <a:srgbClr val="808080"/>
    <a:srgbClr val="005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0817" autoAdjust="0"/>
  </p:normalViewPr>
  <p:slideViewPr>
    <p:cSldViewPr snapToGrid="0">
      <p:cViewPr>
        <p:scale>
          <a:sx n="66" d="100"/>
          <a:sy n="66" d="100"/>
        </p:scale>
        <p:origin x="-150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8B5628DD-3E58-4E7D-AAB0-A35D7FEFC017}" type="datetime1">
              <a:rPr lang="en-US"/>
              <a:pPr>
                <a:defRPr/>
              </a:pPr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7BABE46-6C15-488B-8FCD-3167C145EA9A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144069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CD84B198-28F4-42B5-BD93-F816643339FE}" type="datetime1">
              <a:rPr lang="en-US"/>
              <a:pPr>
                <a:defRPr/>
              </a:pPr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70CAFCE-7771-447E-83A0-BBE631A2C479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799346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2149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12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96249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13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744344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14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517270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15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42416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16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45213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17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548658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18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919921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19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916570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20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281467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21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28672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1184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22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281467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23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281467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24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281467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25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281467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26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420530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962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962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6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962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7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9624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9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69624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10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478499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11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38403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822325"/>
            <a:ext cx="7162800" cy="1143000"/>
          </a:xfrm>
        </p:spPr>
        <p:txBody>
          <a:bodyPr/>
          <a:lstStyle>
            <a:lvl1pPr>
              <a:lnSpc>
                <a:spcPct val="9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1588" y="3962400"/>
            <a:ext cx="3919537" cy="175260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2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602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34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3338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>
          <a:xfrm>
            <a:off x="1219200" y="6172200"/>
            <a:ext cx="3124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9D035-3F31-4D0A-842B-F594AF0D8426}" type="datetime1">
              <a:rPr lang="en-US"/>
              <a:pPr>
                <a:defRPr/>
              </a:pPr>
              <a:t>11/28/2019</a:t>
            </a:fld>
            <a:endParaRPr lang="en-US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533400" y="6172200"/>
            <a:ext cx="6858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2C9C6B-BC0B-42AC-844E-9F7A391A986E}" type="slidenum">
              <a:rPr lang="en-US" altLang="es-ES"/>
              <a:pPr>
                <a:defRPr/>
              </a:pPr>
              <a:t>‹Nº›</a:t>
            </a:fld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440206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366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60960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6275" y="200025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6775" y="200025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6775" y="413385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245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66750" y="59055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9653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9055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5825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5825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707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60960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301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Historical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itleSlide_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IEEE_TAG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01980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6134100"/>
            <a:ext cx="2568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0121" y="1150964"/>
            <a:ext cx="7962600" cy="1143000"/>
          </a:xfrm>
        </p:spPr>
        <p:txBody>
          <a:bodyPr/>
          <a:lstStyle>
            <a:lvl1pPr>
              <a:lnSpc>
                <a:spcPct val="90000"/>
              </a:lnSpc>
              <a:defRPr sz="4400">
                <a:solidFill>
                  <a:srgbClr val="0055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05731" y="3297303"/>
            <a:ext cx="6760391" cy="123444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200" b="1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937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sers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itleSlide_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IEEE_TAG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01980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6134100"/>
            <a:ext cx="2568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705" y="1155210"/>
            <a:ext cx="7848600" cy="1143000"/>
          </a:xfrm>
        </p:spPr>
        <p:txBody>
          <a:bodyPr/>
          <a:lstStyle>
            <a:lvl1pPr>
              <a:lnSpc>
                <a:spcPct val="90000"/>
              </a:lnSpc>
              <a:defRPr sz="4400">
                <a:solidFill>
                  <a:srgbClr val="0050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05731" y="3297304"/>
            <a:ext cx="6760391" cy="123444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200" b="1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04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6888962" cy="11430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651000"/>
            <a:ext cx="7772400" cy="4114800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>
                <a:schemeClr val="tx1">
                  <a:lumMod val="65000"/>
                  <a:lumOff val="35000"/>
                </a:schemeClr>
              </a:buClr>
              <a:defRPr sz="2000"/>
            </a:lvl2pPr>
            <a:lvl3pPr>
              <a:buClr>
                <a:schemeClr val="tx1">
                  <a:lumMod val="65000"/>
                  <a:lumOff val="35000"/>
                </a:schemeClr>
              </a:buClr>
              <a:defRPr sz="2000"/>
            </a:lvl3pPr>
            <a:lvl4pPr>
              <a:buClr>
                <a:schemeClr val="tx1">
                  <a:lumMod val="65000"/>
                  <a:lumOff val="35000"/>
                </a:schemeClr>
              </a:buClr>
              <a:defRPr sz="1800"/>
            </a:lvl4pPr>
            <a:lvl5pPr>
              <a:buClr>
                <a:schemeClr val="tx1">
                  <a:lumMod val="65000"/>
                  <a:lumOff val="35000"/>
                </a:schemeClr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8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62" y="-57150"/>
            <a:ext cx="2267738" cy="8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80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chnology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itleSlide_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IEEE_TAG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01980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6134100"/>
            <a:ext cx="256857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088" y="1152144"/>
            <a:ext cx="7964424" cy="1143000"/>
          </a:xfrm>
        </p:spPr>
        <p:txBody>
          <a:bodyPr/>
          <a:lstStyle>
            <a:lvl1pPr>
              <a:lnSpc>
                <a:spcPct val="90000"/>
              </a:lnSpc>
              <a:defRPr sz="4400">
                <a:solidFill>
                  <a:srgbClr val="0050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05731" y="3297304"/>
            <a:ext cx="6760391" cy="123444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200" b="1">
                <a:solidFill>
                  <a:srgbClr val="808080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6868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0"/>
            <a:ext cx="8013700" cy="8223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58800" y="1104900"/>
            <a:ext cx="7772400" cy="4819650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>
                <a:schemeClr val="tx1">
                  <a:lumMod val="65000"/>
                  <a:lumOff val="35000"/>
                </a:schemeClr>
              </a:buClr>
              <a:defRPr sz="2400"/>
            </a:lvl2pPr>
            <a:lvl3pPr>
              <a:buClr>
                <a:schemeClr val="tx1">
                  <a:lumMod val="65000"/>
                  <a:lumOff val="35000"/>
                </a:schemeClr>
              </a:buClr>
              <a:defRPr sz="2000"/>
            </a:lvl3pPr>
            <a:lvl4pPr>
              <a:buClr>
                <a:schemeClr val="tx1">
                  <a:lumMod val="65000"/>
                  <a:lumOff val="35000"/>
                </a:schemeClr>
              </a:buClr>
              <a:defRPr sz="1800"/>
            </a:lvl4pPr>
            <a:lvl5pPr>
              <a:buClr>
                <a:schemeClr val="tx1">
                  <a:lumMod val="65000"/>
                  <a:lumOff val="35000"/>
                </a:schemeClr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9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54001"/>
            <a:ext cx="8010525" cy="793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887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378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49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82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23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461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54000"/>
            <a:ext cx="771525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00124"/>
            <a:ext cx="77724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dirty="0"/>
              <a:t>Click to edit Master text styles</a:t>
            </a:r>
          </a:p>
          <a:p>
            <a:pPr lvl="1"/>
            <a:r>
              <a:rPr lang="en-US" altLang="es-ES" dirty="0"/>
              <a:t>Second level</a:t>
            </a:r>
          </a:p>
          <a:p>
            <a:pPr lvl="2"/>
            <a:r>
              <a:rPr lang="en-US" altLang="es-ES" dirty="0"/>
              <a:t>Third level</a:t>
            </a:r>
          </a:p>
          <a:p>
            <a:pPr lvl="3"/>
            <a:r>
              <a:rPr lang="en-US" altLang="es-ES" dirty="0"/>
              <a:t>Fourth level</a:t>
            </a:r>
          </a:p>
          <a:p>
            <a:pPr lvl="4"/>
            <a:r>
              <a:rPr lang="en-US" altLang="es-E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5" r:id="rId1"/>
    <p:sldLayoutId id="2147485044" r:id="rId2"/>
    <p:sldLayoutId id="2147485026" r:id="rId3"/>
    <p:sldLayoutId id="2147485027" r:id="rId4"/>
    <p:sldLayoutId id="2147485028" r:id="rId5"/>
    <p:sldLayoutId id="2147485029" r:id="rId6"/>
    <p:sldLayoutId id="2147485030" r:id="rId7"/>
    <p:sldLayoutId id="2147485031" r:id="rId8"/>
    <p:sldLayoutId id="2147485032" r:id="rId9"/>
    <p:sldLayoutId id="2147485033" r:id="rId10"/>
    <p:sldLayoutId id="2147485034" r:id="rId11"/>
    <p:sldLayoutId id="2147485035" r:id="rId12"/>
    <p:sldLayoutId id="2147485036" r:id="rId13"/>
    <p:sldLayoutId id="2147485037" r:id="rId14"/>
    <p:sldLayoutId id="2147485038" r:id="rId15"/>
    <p:sldLayoutId id="2147485039" r:id="rId16"/>
    <p:sldLayoutId id="2147485040" r:id="rId17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itchFamily="-11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Blip>
          <a:blip r:embed="rId20"/>
        </a:buBlip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 </a:t>
            </a:r>
          </a:p>
        </p:txBody>
      </p:sp>
      <p:pic>
        <p:nvPicPr>
          <p:cNvPr id="2054" name="Picture 7" descr="IEEE_TAG_BLU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24550"/>
            <a:ext cx="9144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41" r:id="rId1"/>
    <p:sldLayoutId id="2147485042" r:id="rId2"/>
    <p:sldLayoutId id="2147485043" r:id="rId3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itchFamily="-11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Blip>
          <a:blip r:embed="rId8"/>
        </a:buBlip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–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92944" y="1818640"/>
            <a:ext cx="8144656" cy="2249714"/>
          </a:xfrm>
        </p:spPr>
        <p:txBody>
          <a:bodyPr/>
          <a:lstStyle/>
          <a:p>
            <a:pPr algn="ctr" eaLnBrk="1" hangingPunct="1"/>
            <a:r>
              <a:rPr lang="es-ES" altLang="es-ES" sz="3200" dirty="0" smtClean="0"/>
              <a:t>Procesamiento digital de señales aplicado a comunicaciones por la red eléctrica</a:t>
            </a:r>
            <a:endParaRPr lang="es-ES" altLang="es-ES" sz="32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8" y="401249"/>
            <a:ext cx="991253" cy="1217921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2412096" y="3981591"/>
            <a:ext cx="43923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/>
              <a:t>Martín Alejandro Colombo</a:t>
            </a:r>
            <a:endParaRPr lang="es-ES" sz="2800" dirty="0"/>
          </a:p>
        </p:txBody>
      </p:sp>
      <p:sp>
        <p:nvSpPr>
          <p:cNvPr id="6" name="5 Rectángulo"/>
          <p:cNvSpPr/>
          <p:nvPr/>
        </p:nvSpPr>
        <p:spPr>
          <a:xfrm>
            <a:off x="989140" y="4780577"/>
            <a:ext cx="7748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800" dirty="0" smtClean="0"/>
              <a:t>Grupo de Investigación en Procesamiento de la Información y Sensores. </a:t>
            </a:r>
          </a:p>
          <a:p>
            <a:pPr algn="ctr"/>
            <a:r>
              <a:rPr lang="es-ES" sz="1800" dirty="0" smtClean="0"/>
              <a:t>Departamento de Electrónica. Facultad de Ingeniería. UNPSJB</a:t>
            </a:r>
            <a:r>
              <a:rPr lang="es-ES" sz="1800" dirty="0" smtClean="0"/>
              <a:t>.</a:t>
            </a:r>
            <a:endParaRPr lang="es-ES" sz="1800" dirty="0" smtClean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62" y="5703538"/>
            <a:ext cx="2144724" cy="819179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48" y="570860"/>
            <a:ext cx="2267738" cy="878698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7" y="5780935"/>
            <a:ext cx="2399067" cy="6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4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Alcalá de Henares.</a:t>
            </a:r>
            <a:endParaRPr lang="es-ES" dirty="0"/>
          </a:p>
        </p:txBody>
      </p:sp>
      <p:sp>
        <p:nvSpPr>
          <p:cNvPr id="12" name="2 Marcador de contenido"/>
          <p:cNvSpPr>
            <a:spLocks noGrp="1"/>
          </p:cNvSpPr>
          <p:nvPr>
            <p:ph idx="1"/>
          </p:nvPr>
        </p:nvSpPr>
        <p:spPr>
          <a:xfrm>
            <a:off x="689142" y="5019058"/>
            <a:ext cx="8118642" cy="1397784"/>
          </a:xfrm>
        </p:spPr>
        <p:txBody>
          <a:bodyPr/>
          <a:lstStyle/>
          <a:p>
            <a:endParaRPr lang="es-ES" dirty="0" smtClean="0"/>
          </a:p>
          <a:p>
            <a:r>
              <a:rPr lang="es-ES" dirty="0" smtClean="0"/>
              <a:t>A </a:t>
            </a:r>
            <a:r>
              <a:rPr lang="es-ES" dirty="0" smtClean="0"/>
              <a:t>35km de Madrid ciudad</a:t>
            </a:r>
            <a:r>
              <a:rPr lang="es-ES" dirty="0" smtClean="0"/>
              <a:t>.</a:t>
            </a:r>
            <a:endParaRPr lang="es-ES" dirty="0" smtClean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34" y="985144"/>
            <a:ext cx="4131308" cy="404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Resultado de imagen para alcala de henar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1" r="6732"/>
          <a:stretch/>
        </p:blipFill>
        <p:spPr bwMode="auto">
          <a:xfrm>
            <a:off x="3918849" y="985144"/>
            <a:ext cx="5109028" cy="429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Escuela politécnica de la UAH.</a:t>
            </a:r>
            <a:endParaRPr lang="es-ES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5" b="12213"/>
          <a:stretch/>
        </p:blipFill>
        <p:spPr bwMode="auto">
          <a:xfrm>
            <a:off x="5391263" y="2121568"/>
            <a:ext cx="3152394" cy="1008791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  <a:outerShdw dist="35921" dir="2700000" algn="ctr" rotWithShape="0">
              <a:schemeClr val="bg2">
                <a:alpha val="0"/>
              </a:schemeClr>
            </a:outerShdw>
            <a:reflection stA="0" endPos="65000" dist="50800" dir="5400000" sy="-100000" algn="bl" rotWithShape="0"/>
          </a:effectLst>
        </p:spPr>
      </p:pic>
      <p:pic>
        <p:nvPicPr>
          <p:cNvPr id="10" name="Picture 7" descr="Resultado de imagen para universidad de alcala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7" b="25060"/>
          <a:stretch/>
        </p:blipFill>
        <p:spPr bwMode="auto">
          <a:xfrm>
            <a:off x="5520131" y="1149140"/>
            <a:ext cx="2774462" cy="8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50" y="1149141"/>
            <a:ext cx="4648199" cy="3067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59" y="3152540"/>
            <a:ext cx="2927805" cy="10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4451694"/>
            <a:ext cx="7412123" cy="139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7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s-ES" dirty="0" smtClean="0"/>
              <a:t>Escuela Politécnica de la UAH.</a:t>
            </a:r>
          </a:p>
          <a:p>
            <a:pPr algn="just"/>
            <a:r>
              <a:rPr lang="es-ES" dirty="0" smtClean="0"/>
              <a:t>Grupo de Ingeniería Electrónica Aplicada a Espacios Inteligentes y Transporte.</a:t>
            </a:r>
          </a:p>
          <a:p>
            <a:r>
              <a:rPr lang="es-ES" dirty="0"/>
              <a:t>http://</a:t>
            </a:r>
            <a:r>
              <a:rPr lang="es-ES" dirty="0" smtClean="0"/>
              <a:t>www.geintra-uah.org</a:t>
            </a:r>
          </a:p>
        </p:txBody>
      </p:sp>
    </p:spTree>
    <p:extLst>
      <p:ext uri="{BB962C8B-B14F-4D97-AF65-F5344CB8AC3E}">
        <p14:creationId xmlns:p14="http://schemas.microsoft.com/office/powerpoint/2010/main" val="315467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Doctorado en </a:t>
            </a:r>
            <a:r>
              <a:rPr lang="es-ES" dirty="0" err="1" smtClean="0"/>
              <a:t>cotutela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53660" y="762000"/>
            <a:ext cx="8118642" cy="5478379"/>
          </a:xfrm>
        </p:spPr>
        <p:txBody>
          <a:bodyPr/>
          <a:lstStyle/>
          <a:p>
            <a:r>
              <a:rPr lang="es-ES" u="sng" dirty="0" smtClean="0"/>
              <a:t>Desarrollo </a:t>
            </a:r>
            <a:r>
              <a:rPr lang="es-ES" u="sng" dirty="0" smtClean="0"/>
              <a:t>de convenio para doctorado en </a:t>
            </a:r>
            <a:r>
              <a:rPr lang="es-ES" u="sng" dirty="0" err="1" smtClean="0"/>
              <a:t>cotutela</a:t>
            </a:r>
            <a:r>
              <a:rPr lang="es-ES" u="sng" dirty="0" smtClean="0"/>
              <a:t> entre la UNLP y la UAH</a:t>
            </a:r>
            <a:endParaRPr lang="es-ES" dirty="0" smtClean="0"/>
          </a:p>
          <a:p>
            <a:pPr lvl="1"/>
            <a:r>
              <a:rPr lang="es-ES" dirty="0" smtClean="0"/>
              <a:t>Doble titulación</a:t>
            </a:r>
          </a:p>
          <a:p>
            <a:pPr lvl="1"/>
            <a:r>
              <a:rPr lang="es-ES" dirty="0" smtClean="0"/>
              <a:t>Estancia mínima de 6 meses</a:t>
            </a:r>
          </a:p>
          <a:p>
            <a:pPr lvl="1"/>
            <a:r>
              <a:rPr lang="es-ES" dirty="0" smtClean="0"/>
              <a:t>Defensa de tesis en la </a:t>
            </a:r>
            <a:r>
              <a:rPr lang="es-ES" dirty="0" smtClean="0"/>
              <a:t>UAH</a:t>
            </a:r>
          </a:p>
          <a:p>
            <a:pPr lvl="1"/>
            <a:endParaRPr lang="es-ES" dirty="0" smtClean="0"/>
          </a:p>
          <a:p>
            <a:r>
              <a:rPr lang="es-ES" u="sng" dirty="0" smtClean="0"/>
              <a:t>Segunda estancia de investigación (2018)</a:t>
            </a:r>
          </a:p>
          <a:p>
            <a:pPr lvl="1"/>
            <a:r>
              <a:rPr lang="es-ES" dirty="0" smtClean="0"/>
              <a:t>Duración</a:t>
            </a:r>
            <a:r>
              <a:rPr lang="es-ES" dirty="0" smtClean="0"/>
              <a:t>: 5 </a:t>
            </a:r>
            <a:r>
              <a:rPr lang="es-ES" dirty="0" smtClean="0"/>
              <a:t>meses</a:t>
            </a:r>
          </a:p>
          <a:p>
            <a:pPr lvl="1"/>
            <a:r>
              <a:rPr lang="es-ES" dirty="0" smtClean="0"/>
              <a:t>Reuniones semanales con directores</a:t>
            </a:r>
          </a:p>
          <a:p>
            <a:pPr lvl="1"/>
            <a:r>
              <a:rPr lang="es-ES" dirty="0" smtClean="0"/>
              <a:t>Reuniones del grupo GEINTRA</a:t>
            </a:r>
          </a:p>
          <a:p>
            <a:pPr lvl="1"/>
            <a:r>
              <a:rPr lang="es-ES" dirty="0" smtClean="0"/>
              <a:t>Presentaciones</a:t>
            </a:r>
          </a:p>
          <a:p>
            <a:pPr lvl="1"/>
            <a:endParaRPr lang="es-ES" dirty="0" smtClean="0"/>
          </a:p>
          <a:p>
            <a:r>
              <a:rPr lang="es-ES" u="sng" dirty="0" smtClean="0"/>
              <a:t>Codirección a distancia</a:t>
            </a:r>
            <a:endParaRPr lang="es-ES" u="sng" dirty="0" smtClean="0"/>
          </a:p>
          <a:p>
            <a:pPr lvl="1"/>
            <a:r>
              <a:rPr lang="es-ES" dirty="0" smtClean="0"/>
              <a:t>Seguimiento </a:t>
            </a:r>
            <a:r>
              <a:rPr lang="es-ES" dirty="0" smtClean="0"/>
              <a:t>semanal (</a:t>
            </a:r>
            <a:r>
              <a:rPr lang="es-ES" dirty="0" err="1" smtClean="0"/>
              <a:t>Skype</a:t>
            </a:r>
            <a:r>
              <a:rPr lang="es-ES" dirty="0" smtClean="0"/>
              <a:t>)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62576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998143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b="1" dirty="0" smtClean="0">
                <a:solidFill>
                  <a:srgbClr val="0070C0"/>
                </a:solidFill>
              </a:rPr>
              <a:t>Marco de la tesis doctoral</a:t>
            </a:r>
            <a:endParaRPr lang="es-E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73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de la tesis doctoral.</a:t>
            </a:r>
            <a:endParaRPr lang="es-E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7711418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s-ES" dirty="0" smtClean="0"/>
          </a:p>
          <a:p>
            <a:r>
              <a:rPr lang="es-ES" dirty="0" smtClean="0"/>
              <a:t>Doctorado en Ingeniería, UNLP / UAH.</a:t>
            </a:r>
          </a:p>
          <a:p>
            <a:pPr lvl="1" algn="just"/>
            <a:r>
              <a:rPr lang="es-ES" dirty="0" smtClean="0"/>
              <a:t>"</a:t>
            </a:r>
            <a:r>
              <a:rPr lang="es-ES" dirty="0"/>
              <a:t>Diseño de estrategias de sincronización y estimación de canal para la mejora de comunicaciones </a:t>
            </a:r>
            <a:r>
              <a:rPr lang="es-ES" dirty="0" err="1"/>
              <a:t>multiportadora</a:t>
            </a:r>
            <a:r>
              <a:rPr lang="es-ES" dirty="0"/>
              <a:t> en redes inteligentes de </a:t>
            </a:r>
            <a:r>
              <a:rPr lang="es-ES" dirty="0" smtClean="0"/>
              <a:t>energía."</a:t>
            </a:r>
          </a:p>
          <a:p>
            <a:pPr lvl="1"/>
            <a:endParaRPr lang="es-ES" dirty="0"/>
          </a:p>
          <a:p>
            <a:r>
              <a:rPr lang="es-ES" dirty="0"/>
              <a:t>Redes Eléctricas Inteligentes.</a:t>
            </a:r>
          </a:p>
          <a:p>
            <a:pPr lvl="1"/>
            <a:r>
              <a:rPr lang="es-ES" dirty="0"/>
              <a:t>Comunicaciones en la red eléctrica (PLC).</a:t>
            </a:r>
          </a:p>
          <a:p>
            <a:pPr lvl="2"/>
            <a:r>
              <a:rPr lang="es-ES" dirty="0" smtClean="0"/>
              <a:t>Sistemas </a:t>
            </a:r>
            <a:r>
              <a:rPr lang="es-ES" dirty="0" err="1"/>
              <a:t>multiportadora</a:t>
            </a:r>
            <a:r>
              <a:rPr lang="es-ES" dirty="0"/>
              <a:t>.</a:t>
            </a:r>
          </a:p>
          <a:p>
            <a:pPr lvl="3"/>
            <a:r>
              <a:rPr lang="es-ES" sz="2000" dirty="0"/>
              <a:t>Sincronización y estimación de canal.</a:t>
            </a:r>
          </a:p>
          <a:p>
            <a:pPr marL="457200" lvl="1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281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Marco de la tesis doctoral.</a:t>
            </a:r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7711418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 smtClean="0">
                <a:solidFill>
                  <a:srgbClr val="00B0F0"/>
                </a:solidFill>
              </a:rPr>
              <a:t>Redes </a:t>
            </a:r>
            <a:r>
              <a:rPr lang="es-ES" dirty="0">
                <a:solidFill>
                  <a:srgbClr val="00B0F0"/>
                </a:solidFill>
              </a:rPr>
              <a:t>Eléctricas Inteligentes.</a:t>
            </a:r>
          </a:p>
          <a:p>
            <a:pPr lvl="1"/>
            <a:r>
              <a:rPr lang="es-ES" dirty="0"/>
              <a:t>Comunicaciones en la red eléctrica (PLC).</a:t>
            </a:r>
          </a:p>
          <a:p>
            <a:pPr lvl="2"/>
            <a:r>
              <a:rPr lang="es-ES" dirty="0"/>
              <a:t>Sistemas </a:t>
            </a:r>
            <a:r>
              <a:rPr lang="es-ES" dirty="0" err="1"/>
              <a:t>multiportadora</a:t>
            </a:r>
            <a:r>
              <a:rPr lang="es-ES" dirty="0"/>
              <a:t>.</a:t>
            </a:r>
          </a:p>
          <a:p>
            <a:pPr lvl="3"/>
            <a:r>
              <a:rPr lang="es-ES" sz="2000" dirty="0"/>
              <a:t>Sincronización y estimación de canal.</a:t>
            </a:r>
          </a:p>
          <a:p>
            <a:pPr marL="457200" lvl="1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6617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733975"/>
            <a:ext cx="8636765" cy="4971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Redes eléctricas inteligentes</a:t>
            </a:r>
            <a:endParaRPr lang="es-E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7534955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s-ES" dirty="0" smtClean="0"/>
          </a:p>
          <a:p>
            <a:endParaRPr lang="es-ES" dirty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sz="1800" dirty="0" smtClean="0"/>
          </a:p>
          <a:p>
            <a:pPr marL="457200" lvl="1" indent="0" algn="just">
              <a:buNone/>
            </a:pPr>
            <a:r>
              <a:rPr lang="es-ES" sz="1800" dirty="0" smtClean="0"/>
              <a:t>Coordinación </a:t>
            </a:r>
            <a:r>
              <a:rPr lang="es-ES" sz="1800" dirty="0"/>
              <a:t>de protecciones, control, instrumentación, medida, calidad y administración </a:t>
            </a:r>
            <a:r>
              <a:rPr lang="es-ES" sz="1800" dirty="0" smtClean="0"/>
              <a:t>de diversas fuentes de </a:t>
            </a:r>
            <a:r>
              <a:rPr lang="es-ES" sz="1800" dirty="0"/>
              <a:t>energía.</a:t>
            </a:r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625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Marco de la </a:t>
            </a:r>
            <a:r>
              <a:rPr lang="es-ES" dirty="0" smtClean="0"/>
              <a:t>tesis doctoral.</a:t>
            </a:r>
            <a:endParaRPr lang="es-E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7711418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 smtClean="0"/>
              <a:t>Redes </a:t>
            </a:r>
            <a:r>
              <a:rPr lang="es-ES" dirty="0"/>
              <a:t>Eléctricas Inteligentes.</a:t>
            </a:r>
          </a:p>
          <a:p>
            <a:pPr lvl="1"/>
            <a:r>
              <a:rPr lang="es-ES" dirty="0">
                <a:solidFill>
                  <a:srgbClr val="00B0F0"/>
                </a:solidFill>
              </a:rPr>
              <a:t>Comunicaciones en la red eléctrica (PLC).</a:t>
            </a:r>
          </a:p>
          <a:p>
            <a:pPr lvl="2"/>
            <a:r>
              <a:rPr lang="es-ES" dirty="0"/>
              <a:t>Sistemas </a:t>
            </a:r>
            <a:r>
              <a:rPr lang="es-ES" dirty="0" err="1"/>
              <a:t>multiportadora</a:t>
            </a:r>
            <a:r>
              <a:rPr lang="es-ES" dirty="0"/>
              <a:t>.</a:t>
            </a:r>
          </a:p>
          <a:p>
            <a:pPr lvl="3"/>
            <a:r>
              <a:rPr lang="es-ES" sz="2000" dirty="0"/>
              <a:t>Sincronización y estimación de canal.</a:t>
            </a:r>
          </a:p>
          <a:p>
            <a:pPr marL="1371600" lvl="3" indent="0">
              <a:buNone/>
            </a:pPr>
            <a:endParaRPr lang="es-ES" sz="2000" dirty="0"/>
          </a:p>
          <a:p>
            <a:pPr marL="457200" lvl="1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1792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Comunicaciones en la red eléctrica.</a:t>
            </a:r>
            <a:endParaRPr lang="es-E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8226370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s-ES" sz="2200" dirty="0" smtClean="0"/>
              <a:t>Se </a:t>
            </a:r>
            <a:r>
              <a:rPr lang="es-ES" sz="2200" dirty="0" smtClean="0"/>
              <a:t>basan en añadir una señal de datos a la señal de distribución de energía eléctrica de 50 Hz.</a:t>
            </a:r>
            <a:endParaRPr lang="en-US" sz="2200" dirty="0" smtClean="0"/>
          </a:p>
          <a:p>
            <a:pPr lvl="1"/>
            <a:r>
              <a:rPr lang="es-ES" sz="1800" dirty="0" smtClean="0"/>
              <a:t>Banda angosta (500 kHz), banda ancha (1-60 MHz)</a:t>
            </a:r>
          </a:p>
          <a:p>
            <a:pPr lvl="1"/>
            <a:r>
              <a:rPr lang="es-ES" sz="1800" dirty="0" smtClean="0"/>
              <a:t>Aprovechan la infraestructura existente de la red eléctrica.</a:t>
            </a:r>
          </a:p>
          <a:p>
            <a:r>
              <a:rPr lang="es-ES" dirty="0" smtClean="0"/>
              <a:t>La red eléctrica como canal de comunicaciones</a:t>
            </a:r>
          </a:p>
          <a:p>
            <a:pPr lvl="1"/>
            <a:r>
              <a:rPr lang="es-ES" dirty="0" smtClean="0"/>
              <a:t>Marcada</a:t>
            </a:r>
            <a:r>
              <a:rPr lang="es-ES" dirty="0" smtClean="0"/>
              <a:t> </a:t>
            </a:r>
            <a:r>
              <a:rPr lang="es-ES" dirty="0" smtClean="0"/>
              <a:t>selectividad en frecuencia/Reflexiones</a:t>
            </a:r>
            <a:r>
              <a:rPr lang="es-ES" dirty="0" smtClean="0"/>
              <a:t>.</a:t>
            </a:r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Diversas fuente de ruido: Coloreado, impulsivo.</a:t>
            </a:r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191" y="2823420"/>
            <a:ext cx="3767409" cy="3424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0" y="2795335"/>
            <a:ext cx="4504214" cy="3426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0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Marco de la investigación.</a:t>
            </a:r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7711418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 smtClean="0"/>
              <a:t>Redes </a:t>
            </a:r>
            <a:r>
              <a:rPr lang="es-ES" dirty="0"/>
              <a:t>Eléctricas Inteligentes.</a:t>
            </a:r>
          </a:p>
          <a:p>
            <a:pPr lvl="1"/>
            <a:r>
              <a:rPr lang="es-ES" dirty="0"/>
              <a:t>Comunicaciones en la red eléctrica (PLC).</a:t>
            </a:r>
          </a:p>
          <a:p>
            <a:pPr lvl="2"/>
            <a:r>
              <a:rPr lang="es-ES" dirty="0">
                <a:solidFill>
                  <a:srgbClr val="00B0F0"/>
                </a:solidFill>
              </a:rPr>
              <a:t>Sistemas </a:t>
            </a:r>
            <a:r>
              <a:rPr lang="es-ES" dirty="0" err="1">
                <a:solidFill>
                  <a:srgbClr val="00B0F0"/>
                </a:solidFill>
              </a:rPr>
              <a:t>multiportadora</a:t>
            </a:r>
            <a:r>
              <a:rPr lang="es-ES" dirty="0">
                <a:solidFill>
                  <a:srgbClr val="00B0F0"/>
                </a:solidFill>
              </a:rPr>
              <a:t>.</a:t>
            </a:r>
          </a:p>
          <a:p>
            <a:pPr lvl="3"/>
            <a:r>
              <a:rPr lang="es-ES" sz="2000" dirty="0"/>
              <a:t>Sincronización y estimación de canal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197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241300"/>
            <a:ext cx="6883400" cy="1155700"/>
          </a:xfrm>
        </p:spPr>
        <p:txBody>
          <a:bodyPr/>
          <a:lstStyle/>
          <a:p>
            <a:pPr eaLnBrk="1" hangingPunct="1"/>
            <a:r>
              <a:rPr lang="es-AR" altLang="es-ES" dirty="0"/>
              <a:t>Procesamiento digital de señales aplicado a comunicaciones por la red </a:t>
            </a:r>
            <a:r>
              <a:rPr lang="es-AR" altLang="es-ES" dirty="0" smtClean="0"/>
              <a:t>eléctrica.</a:t>
            </a:r>
            <a:endParaRPr lang="es-ES" altLang="es-ES" sz="2400" dirty="0"/>
          </a:p>
        </p:txBody>
      </p:sp>
      <p:sp>
        <p:nvSpPr>
          <p:cNvPr id="9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+mj-lt"/>
              <a:buAutoNum type="arabicPeriod"/>
            </a:pPr>
            <a:r>
              <a:rPr lang="es-ES" sz="2400" b="1" dirty="0" smtClean="0">
                <a:solidFill>
                  <a:srgbClr val="0070C0"/>
                </a:solidFill>
              </a:rPr>
              <a:t>Financiamiento para estudios de postgrado</a:t>
            </a:r>
          </a:p>
          <a:p>
            <a:pPr lvl="1">
              <a:buFont typeface="+mj-lt"/>
              <a:buAutoNum type="arabicPeriod"/>
            </a:pPr>
            <a:r>
              <a:rPr lang="es-ES" sz="2000" dirty="0" smtClean="0"/>
              <a:t>Becas doctorales CONICET.</a:t>
            </a:r>
          </a:p>
          <a:p>
            <a:pPr lvl="1">
              <a:buFont typeface="+mj-lt"/>
              <a:buAutoNum type="arabicPeriod"/>
            </a:pPr>
            <a:r>
              <a:rPr lang="es-ES" sz="2000" dirty="0" smtClean="0"/>
              <a:t>Otras becas de postgrado.</a:t>
            </a:r>
            <a:endParaRPr lang="es-ES" sz="2000" dirty="0"/>
          </a:p>
          <a:p>
            <a:pPr>
              <a:buFont typeface="+mj-lt"/>
              <a:buAutoNum type="arabicPeriod"/>
            </a:pPr>
            <a:r>
              <a:rPr lang="es-ES" b="1" dirty="0" smtClean="0">
                <a:solidFill>
                  <a:srgbClr val="0070C0"/>
                </a:solidFill>
              </a:rPr>
              <a:t>Doctorado</a:t>
            </a:r>
            <a:r>
              <a:rPr lang="es-ES" sz="2400" b="1" dirty="0" smtClean="0">
                <a:solidFill>
                  <a:srgbClr val="0070C0"/>
                </a:solidFill>
              </a:rPr>
              <a:t> en </a:t>
            </a:r>
            <a:r>
              <a:rPr lang="es-ES" sz="2400" b="1" dirty="0" err="1" smtClean="0">
                <a:solidFill>
                  <a:srgbClr val="0070C0"/>
                </a:solidFill>
              </a:rPr>
              <a:t>cotutela</a:t>
            </a:r>
            <a:r>
              <a:rPr lang="es-ES" sz="2400" b="1" dirty="0" smtClean="0">
                <a:solidFill>
                  <a:srgbClr val="0070C0"/>
                </a:solidFill>
              </a:rPr>
              <a:t> con la Universidad de Alcalá de Henares.</a:t>
            </a:r>
          </a:p>
          <a:p>
            <a:pPr lvl="1">
              <a:buFont typeface="+mj-lt"/>
              <a:buAutoNum type="arabicPeriod"/>
            </a:pPr>
            <a:r>
              <a:rPr lang="es-ES" dirty="0" smtClean="0"/>
              <a:t>Alcalá de Henares y UAH.</a:t>
            </a:r>
          </a:p>
          <a:p>
            <a:pPr lvl="1">
              <a:buFont typeface="+mj-lt"/>
              <a:buAutoNum type="arabicPeriod"/>
            </a:pPr>
            <a:r>
              <a:rPr lang="es-ES" dirty="0" smtClean="0"/>
              <a:t>Estancia de investigación.</a:t>
            </a:r>
            <a:endParaRPr lang="es-ES" sz="2000" dirty="0" smtClean="0"/>
          </a:p>
          <a:p>
            <a:pPr lvl="1">
              <a:buFont typeface="+mj-lt"/>
              <a:buAutoNum type="arabicPeriod"/>
            </a:pPr>
            <a:r>
              <a:rPr lang="es-ES" sz="2000" dirty="0" smtClean="0"/>
              <a:t>Convenio de </a:t>
            </a:r>
            <a:r>
              <a:rPr lang="es-ES" sz="2000" dirty="0" err="1" smtClean="0"/>
              <a:t>cotutela</a:t>
            </a:r>
            <a:r>
              <a:rPr lang="es-ES" sz="2000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s-ES" sz="2400" b="1" dirty="0" smtClean="0">
                <a:solidFill>
                  <a:srgbClr val="0070C0"/>
                </a:solidFill>
              </a:rPr>
              <a:t>Marco de la </a:t>
            </a:r>
            <a:r>
              <a:rPr lang="es-ES" sz="2400" b="1" dirty="0" smtClean="0">
                <a:solidFill>
                  <a:srgbClr val="0070C0"/>
                </a:solidFill>
              </a:rPr>
              <a:t>tesis doctoral.</a:t>
            </a:r>
            <a:endParaRPr lang="es-ES" sz="2400" b="1" dirty="0" smtClean="0">
              <a:solidFill>
                <a:srgbClr val="0070C0"/>
              </a:solidFill>
            </a:endParaRPr>
          </a:p>
          <a:p>
            <a:pPr lvl="1">
              <a:buFont typeface="+mj-lt"/>
              <a:buAutoNum type="arabicPeriod"/>
            </a:pPr>
            <a:r>
              <a:rPr lang="es-ES" sz="2000" dirty="0" smtClean="0"/>
              <a:t>Contexto </a:t>
            </a:r>
            <a:r>
              <a:rPr lang="es-ES" sz="2000" dirty="0" smtClean="0"/>
              <a:t>de la tesis.</a:t>
            </a:r>
            <a:endParaRPr lang="es-ES" sz="2000" dirty="0"/>
          </a:p>
          <a:p>
            <a:pPr lvl="1">
              <a:buFont typeface="+mj-lt"/>
              <a:buAutoNum type="arabicPeriod"/>
            </a:pPr>
            <a:r>
              <a:rPr lang="es-ES" sz="2000" dirty="0"/>
              <a:t>Redes eléctricas inteligentes.</a:t>
            </a:r>
          </a:p>
          <a:p>
            <a:pPr lvl="1">
              <a:buFont typeface="+mj-lt"/>
              <a:buAutoNum type="arabicPeriod"/>
            </a:pPr>
            <a:r>
              <a:rPr lang="es-ES" sz="2000" dirty="0"/>
              <a:t>Comunicaciones en la red eléctrica.</a:t>
            </a:r>
          </a:p>
          <a:p>
            <a:pPr lvl="1">
              <a:buFont typeface="+mj-lt"/>
              <a:buAutoNum type="arabicPeriod"/>
            </a:pPr>
            <a:r>
              <a:rPr lang="es-ES" sz="2000" dirty="0" smtClean="0"/>
              <a:t>Sistemas </a:t>
            </a:r>
            <a:r>
              <a:rPr lang="es-ES" sz="2000" dirty="0" err="1" smtClean="0"/>
              <a:t>multiportadora</a:t>
            </a:r>
            <a:r>
              <a:rPr lang="es-ES" sz="2000" dirty="0" smtClean="0"/>
              <a:t>.</a:t>
            </a:r>
            <a:endParaRPr lang="es-ES" sz="2000" dirty="0"/>
          </a:p>
          <a:p>
            <a:pPr lvl="1">
              <a:buFont typeface="+mj-lt"/>
              <a:buAutoNum type="arabicPeriod"/>
            </a:pPr>
            <a:r>
              <a:rPr lang="es-ES" sz="2000" dirty="0" smtClean="0"/>
              <a:t>Sincronización y estimación de canal.</a:t>
            </a:r>
          </a:p>
          <a:p>
            <a:pPr>
              <a:buFont typeface="+mj-lt"/>
              <a:buAutoNum type="arabicPeriod"/>
            </a:pPr>
            <a:endParaRPr lang="es-ES" sz="2400" dirty="0"/>
          </a:p>
          <a:p>
            <a:pPr lvl="1">
              <a:buFont typeface="+mj-lt"/>
              <a:buAutoNum type="arabicPeriod"/>
            </a:pPr>
            <a:endParaRPr lang="es-ES" sz="22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608" y="3987418"/>
            <a:ext cx="4167554" cy="238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Sistemas </a:t>
            </a:r>
            <a:r>
              <a:rPr lang="es-ES" dirty="0" err="1" smtClean="0"/>
              <a:t>multiportadora</a:t>
            </a:r>
            <a:endParaRPr lang="es-E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633283"/>
            <a:ext cx="7534955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s-ES" dirty="0" smtClean="0"/>
              <a:t>Modulación por división de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frecuencias </a:t>
            </a:r>
            <a:r>
              <a:rPr lang="es-ES" dirty="0" smtClean="0"/>
              <a:t>ortogonales: OFDM</a:t>
            </a:r>
          </a:p>
          <a:p>
            <a:pPr lvl="1"/>
            <a:r>
              <a:rPr lang="es-ES" dirty="0" smtClean="0"/>
              <a:t>Dividir el AB en N </a:t>
            </a:r>
            <a:r>
              <a:rPr lang="es-ES" dirty="0" err="1" smtClean="0"/>
              <a:t>subcanales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N </a:t>
            </a:r>
            <a:r>
              <a:rPr lang="es-ES" dirty="0" err="1" smtClean="0"/>
              <a:t>subportadoras</a:t>
            </a:r>
            <a:r>
              <a:rPr lang="es-ES" dirty="0" smtClean="0"/>
              <a:t> sin interferencia.</a:t>
            </a:r>
          </a:p>
          <a:p>
            <a:pPr lvl="1"/>
            <a:endParaRPr lang="es-AR" dirty="0" smtClean="0">
              <a:solidFill>
                <a:schemeClr val="accent2"/>
              </a:solidFill>
            </a:endParaRPr>
          </a:p>
          <a:p>
            <a:pPr lvl="1"/>
            <a:r>
              <a:rPr lang="es-AR" dirty="0" smtClean="0">
                <a:solidFill>
                  <a:schemeClr val="accent2"/>
                </a:solidFill>
              </a:rPr>
              <a:t>Robustez </a:t>
            </a:r>
            <a:r>
              <a:rPr lang="es-AR" dirty="0">
                <a:solidFill>
                  <a:schemeClr val="accent2"/>
                </a:solidFill>
              </a:rPr>
              <a:t>a canales selectivos en </a:t>
            </a:r>
            <a:r>
              <a:rPr lang="es-AR" dirty="0" smtClean="0">
                <a:solidFill>
                  <a:schemeClr val="accent2"/>
                </a:solidFill>
              </a:rPr>
              <a:t>frecuencia</a:t>
            </a:r>
          </a:p>
          <a:p>
            <a:pPr lvl="1"/>
            <a:r>
              <a:rPr lang="es-ES" dirty="0" smtClean="0">
                <a:solidFill>
                  <a:schemeClr val="accent2"/>
                </a:solidFill>
              </a:rPr>
              <a:t>Ecualización sencilla</a:t>
            </a:r>
            <a:endParaRPr lang="es-AR" dirty="0">
              <a:solidFill>
                <a:schemeClr val="accent2"/>
              </a:solidFill>
            </a:endParaRPr>
          </a:p>
          <a:p>
            <a:pPr lvl="1"/>
            <a:r>
              <a:rPr lang="es-AR" dirty="0">
                <a:solidFill>
                  <a:schemeClr val="accent2"/>
                </a:solidFill>
              </a:rPr>
              <a:t>Alta eficiencia </a:t>
            </a:r>
            <a:r>
              <a:rPr lang="es-AR" dirty="0" smtClean="0">
                <a:solidFill>
                  <a:schemeClr val="accent2"/>
                </a:solidFill>
              </a:rPr>
              <a:t>espectral /Acceso múltiple</a:t>
            </a:r>
          </a:p>
          <a:p>
            <a:pPr lvl="1"/>
            <a:r>
              <a:rPr lang="es-AR" dirty="0" smtClean="0">
                <a:solidFill>
                  <a:schemeClr val="accent2"/>
                </a:solidFill>
              </a:rPr>
              <a:t>Implementación </a:t>
            </a:r>
            <a:r>
              <a:rPr lang="es-AR" dirty="0" smtClean="0">
                <a:solidFill>
                  <a:schemeClr val="accent2"/>
                </a:solidFill>
              </a:rPr>
              <a:t>eficiente a través de la </a:t>
            </a:r>
            <a:r>
              <a:rPr lang="es-AR" dirty="0" smtClean="0">
                <a:solidFill>
                  <a:schemeClr val="accent2"/>
                </a:solidFill>
              </a:rPr>
              <a:t>FFT</a:t>
            </a:r>
          </a:p>
          <a:p>
            <a:pPr lvl="1"/>
            <a:endParaRPr lang="es-AR" dirty="0" smtClean="0">
              <a:solidFill>
                <a:schemeClr val="accent2"/>
              </a:solidFill>
            </a:endParaRPr>
          </a:p>
          <a:p>
            <a:pPr lvl="1"/>
            <a:endParaRPr lang="es-AR" dirty="0" smtClean="0">
              <a:solidFill>
                <a:schemeClr val="accent2"/>
              </a:solidFill>
            </a:endParaRPr>
          </a:p>
          <a:p>
            <a:pPr lvl="1"/>
            <a:endParaRPr lang="es-AR" dirty="0" smtClean="0"/>
          </a:p>
          <a:p>
            <a:pPr lvl="1"/>
            <a:endParaRPr lang="es-AR" dirty="0"/>
          </a:p>
          <a:p>
            <a:pPr lvl="1"/>
            <a:endParaRPr lang="es-AR" dirty="0" smtClean="0"/>
          </a:p>
          <a:p>
            <a:pPr lvl="1"/>
            <a:endParaRPr lang="es-AR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sz="1800" dirty="0" smtClean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"/>
          <a:stretch/>
        </p:blipFill>
        <p:spPr bwMode="auto">
          <a:xfrm>
            <a:off x="57796" y="4230149"/>
            <a:ext cx="4743812" cy="181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487" y="749395"/>
            <a:ext cx="3139449" cy="1993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1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Marco de la investigación.</a:t>
            </a:r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7711418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 smtClean="0"/>
              <a:t>Redes </a:t>
            </a:r>
            <a:r>
              <a:rPr lang="es-ES" dirty="0"/>
              <a:t>Eléctricas Inteligentes.</a:t>
            </a:r>
          </a:p>
          <a:p>
            <a:pPr lvl="1"/>
            <a:r>
              <a:rPr lang="es-ES" dirty="0"/>
              <a:t>Comunicaciones en la red eléctrica (PLC).</a:t>
            </a:r>
          </a:p>
          <a:p>
            <a:pPr lvl="2"/>
            <a:r>
              <a:rPr lang="es-ES" dirty="0" smtClean="0"/>
              <a:t>Sistemas </a:t>
            </a:r>
            <a:r>
              <a:rPr lang="es-ES" dirty="0" err="1"/>
              <a:t>multiportadora</a:t>
            </a:r>
            <a:r>
              <a:rPr lang="es-ES" dirty="0"/>
              <a:t>.</a:t>
            </a:r>
          </a:p>
          <a:p>
            <a:pPr lvl="3"/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Sincronización y estimación de canal.</a:t>
            </a:r>
          </a:p>
          <a:p>
            <a:pPr marL="457200" lvl="1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1475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3425685"/>
            <a:ext cx="3651326" cy="3097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Sincronización y estimación de canal.</a:t>
            </a:r>
            <a:endParaRPr lang="es-E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7534955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s-AR" dirty="0">
                <a:solidFill>
                  <a:srgbClr val="FF0000"/>
                </a:solidFill>
              </a:rPr>
              <a:t>Alta sensibilidad a errores de sincronización</a:t>
            </a:r>
          </a:p>
          <a:p>
            <a:pPr lvl="1"/>
            <a:r>
              <a:rPr lang="es-AR" dirty="0">
                <a:solidFill>
                  <a:srgbClr val="FF0000"/>
                </a:solidFill>
              </a:rPr>
              <a:t>Elevado PAPR</a:t>
            </a:r>
            <a:endParaRPr lang="es-ES" dirty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lvl="1"/>
            <a:r>
              <a:rPr lang="es-ES" dirty="0" smtClean="0"/>
              <a:t>Diseño de símbolos piloto. </a:t>
            </a:r>
            <a:r>
              <a:rPr lang="es-ES" dirty="0" smtClean="0"/>
              <a:t>Secuencias.</a:t>
            </a:r>
            <a:endParaRPr lang="es-ES" dirty="0" smtClean="0"/>
          </a:p>
          <a:p>
            <a:pPr lvl="1"/>
            <a:r>
              <a:rPr lang="es-ES" dirty="0" smtClean="0"/>
              <a:t>Operación matemática (correlación).</a:t>
            </a:r>
          </a:p>
          <a:p>
            <a:pPr marL="0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sz="1800" dirty="0" smtClean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  <p:grpSp>
        <p:nvGrpSpPr>
          <p:cNvPr id="3" name="2 Grupo"/>
          <p:cNvGrpSpPr/>
          <p:nvPr/>
        </p:nvGrpSpPr>
        <p:grpSpPr>
          <a:xfrm>
            <a:off x="647324" y="1547545"/>
            <a:ext cx="7469981" cy="850900"/>
            <a:chOff x="1282700" y="1193800"/>
            <a:chExt cx="7469981" cy="850900"/>
          </a:xfrm>
        </p:grpSpPr>
        <p:pic>
          <p:nvPicPr>
            <p:cNvPr id="23554" name="Picture 2" descr="Resultado de imagen para OFDM timing synchronization preambl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9" t="10119" r="16442" b="50000"/>
            <a:stretch/>
          </p:blipFill>
          <p:spPr bwMode="auto">
            <a:xfrm>
              <a:off x="1282700" y="1193800"/>
              <a:ext cx="5029200" cy="85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46"/>
            <a:stretch/>
          </p:blipFill>
          <p:spPr bwMode="auto">
            <a:xfrm>
              <a:off x="6311900" y="1275608"/>
              <a:ext cx="2440781" cy="769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12 Rectángulo"/>
          <p:cNvSpPr/>
          <p:nvPr/>
        </p:nvSpPr>
        <p:spPr bwMode="auto">
          <a:xfrm>
            <a:off x="3800475" y="1547545"/>
            <a:ext cx="1876049" cy="1097230"/>
          </a:xfrm>
          <a:prstGeom prst="rect">
            <a:avLst/>
          </a:prstGeom>
          <a:noFill/>
          <a:ln>
            <a:solidFill>
              <a:srgbClr val="00B050"/>
            </a:solidFill>
            <a:prstDash val="dash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7" name="16 Rectángulo"/>
          <p:cNvSpPr/>
          <p:nvPr/>
        </p:nvSpPr>
        <p:spPr bwMode="auto">
          <a:xfrm>
            <a:off x="5462399" y="1547545"/>
            <a:ext cx="1876049" cy="1097230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28" y="3484633"/>
            <a:ext cx="3407972" cy="298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29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9" y="3788899"/>
            <a:ext cx="4144516" cy="189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7 Grupo"/>
          <p:cNvGrpSpPr/>
          <p:nvPr/>
        </p:nvGrpSpPr>
        <p:grpSpPr>
          <a:xfrm>
            <a:off x="4238624" y="2857500"/>
            <a:ext cx="4857295" cy="3331799"/>
            <a:chOff x="4352924" y="2857500"/>
            <a:chExt cx="4857295" cy="3331799"/>
          </a:xfrm>
        </p:grpSpPr>
        <p:pic>
          <p:nvPicPr>
            <p:cNvPr id="9" name="8 Imagen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924" y="2857500"/>
              <a:ext cx="4857295" cy="3331799"/>
            </a:xfrm>
            <a:prstGeom prst="rect">
              <a:avLst/>
            </a:prstGeom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4" t="9666" r="15441" b="13703"/>
            <a:stretch/>
          </p:blipFill>
          <p:spPr bwMode="auto">
            <a:xfrm>
              <a:off x="5281614" y="3654820"/>
              <a:ext cx="1610574" cy="1310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14 Rectángulo"/>
            <p:cNvSpPr/>
            <p:nvPr/>
          </p:nvSpPr>
          <p:spPr>
            <a:xfrm>
              <a:off x="5281614" y="3650090"/>
              <a:ext cx="1588617" cy="13792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15 Rectángulo redondeado"/>
            <p:cNvSpPr/>
            <p:nvPr/>
          </p:nvSpPr>
          <p:spPr>
            <a:xfrm>
              <a:off x="7514951" y="3300092"/>
              <a:ext cx="319694" cy="1613333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17" name="16 Conector recto de flecha"/>
            <p:cNvCxnSpPr/>
            <p:nvPr/>
          </p:nvCxnSpPr>
          <p:spPr>
            <a:xfrm flipH="1" flipV="1">
              <a:off x="6773663" y="4386994"/>
              <a:ext cx="512688" cy="290997"/>
            </a:xfrm>
            <a:prstGeom prst="straightConnector1">
              <a:avLst/>
            </a:prstGeom>
            <a:ln w="9525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Sincronización y estimación de canal.</a:t>
            </a:r>
            <a:endParaRPr lang="es-E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8111707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s-ES" dirty="0" smtClean="0"/>
              <a:t>Diseño de símbolo piloto: CSS</a:t>
            </a:r>
          </a:p>
          <a:p>
            <a:pPr lvl="1"/>
            <a:r>
              <a:rPr lang="es-ES" dirty="0" smtClean="0"/>
              <a:t>Conjuntos de secuencias complementarias</a:t>
            </a:r>
          </a:p>
          <a:p>
            <a:pPr lvl="1"/>
            <a:r>
              <a:rPr lang="es-ES" dirty="0" smtClean="0"/>
              <a:t>Buenas propiedades de correlación</a:t>
            </a:r>
          </a:p>
          <a:p>
            <a:pPr lvl="1"/>
            <a:r>
              <a:rPr lang="es-ES" dirty="0" smtClean="0"/>
              <a:t>Procesamiento de señal de baja complejidad</a:t>
            </a:r>
          </a:p>
          <a:p>
            <a:pPr lvl="1"/>
            <a:r>
              <a:rPr lang="es-ES" dirty="0" smtClean="0"/>
              <a:t>Sincronización gruesa y fina </a:t>
            </a:r>
          </a:p>
          <a:p>
            <a:pPr lvl="1"/>
            <a:r>
              <a:rPr lang="es-ES" dirty="0" smtClean="0"/>
              <a:t>Estimación </a:t>
            </a:r>
            <a:r>
              <a:rPr lang="es-ES" dirty="0" smtClean="0"/>
              <a:t>de la respuesta al impulso del </a:t>
            </a:r>
            <a:r>
              <a:rPr lang="es-ES" dirty="0" smtClean="0"/>
              <a:t>canal (distorsión)</a:t>
            </a:r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2946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93"/>
          <a:stretch/>
        </p:blipFill>
        <p:spPr>
          <a:xfrm>
            <a:off x="2197100" y="838456"/>
            <a:ext cx="6946900" cy="299102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Sincronización y estimación de canal.</a:t>
            </a:r>
            <a:endParaRPr lang="es-E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7534955" cy="555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9" y="2975429"/>
            <a:ext cx="4379003" cy="35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6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Sincronización y estimación de canal.</a:t>
            </a:r>
            <a:endParaRPr lang="es-ES" dirty="0"/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582350" y="705853"/>
            <a:ext cx="7534955" cy="238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s-ES" dirty="0" smtClean="0"/>
              <a:t>Complejidad de los algoritmos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sz="1800" dirty="0" smtClean="0"/>
          </a:p>
          <a:p>
            <a:pPr marL="457200" lvl="1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</p:txBody>
      </p:sp>
      <p:grpSp>
        <p:nvGrpSpPr>
          <p:cNvPr id="18" name="17 Grupo"/>
          <p:cNvGrpSpPr/>
          <p:nvPr/>
        </p:nvGrpSpPr>
        <p:grpSpPr>
          <a:xfrm>
            <a:off x="161081" y="3150988"/>
            <a:ext cx="8843219" cy="3173612"/>
            <a:chOff x="262007" y="2751859"/>
            <a:chExt cx="8437349" cy="2609850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07" y="2751859"/>
              <a:ext cx="8437349" cy="2609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19 Rectángulo"/>
            <p:cNvSpPr/>
            <p:nvPr/>
          </p:nvSpPr>
          <p:spPr bwMode="auto">
            <a:xfrm>
              <a:off x="4672013" y="3409950"/>
              <a:ext cx="1362075" cy="157163"/>
            </a:xfrm>
            <a:prstGeom prst="rect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13" y="1197476"/>
            <a:ext cx="3796809" cy="173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71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998143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b="1" dirty="0" smtClean="0">
                <a:solidFill>
                  <a:srgbClr val="0070C0"/>
                </a:solidFill>
              </a:rPr>
              <a:t>Preguntas</a:t>
            </a:r>
            <a:endParaRPr lang="es-ES" sz="4400" b="1" dirty="0">
              <a:solidFill>
                <a:srgbClr val="0070C0"/>
              </a:solidFill>
            </a:endParaRPr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0" y="254000"/>
            <a:ext cx="8013700" cy="1143000"/>
          </a:xfrm>
        </p:spPr>
        <p:txBody>
          <a:bodyPr/>
          <a:lstStyle/>
          <a:p>
            <a:r>
              <a:rPr lang="es-ES" dirty="0" smtClean="0"/>
              <a:t>Muchas gracias por su atención.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60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998143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b="1" dirty="0" smtClean="0">
                <a:solidFill>
                  <a:srgbClr val="0070C0"/>
                </a:solidFill>
              </a:rPr>
              <a:t>Financiamiento para estudios de postgrado</a:t>
            </a:r>
            <a:endParaRPr lang="es-E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8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Becas doctorales del CONICET.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53660" y="762000"/>
            <a:ext cx="7245740" cy="5478379"/>
          </a:xfrm>
        </p:spPr>
        <p:txBody>
          <a:bodyPr/>
          <a:lstStyle/>
          <a:p>
            <a:r>
              <a:rPr lang="es-ES" dirty="0"/>
              <a:t>Consejo Nacional de Investigaciones Científicas y Técnicas.</a:t>
            </a:r>
          </a:p>
          <a:p>
            <a:endParaRPr lang="es-ES" u="sng" dirty="0" smtClean="0"/>
          </a:p>
          <a:p>
            <a:r>
              <a:rPr lang="es-ES" u="sng" dirty="0" smtClean="0"/>
              <a:t>Becas internas doctorales</a:t>
            </a:r>
          </a:p>
          <a:p>
            <a:pPr marL="457200" lvl="1" indent="0">
              <a:buNone/>
            </a:pPr>
            <a:endParaRPr lang="es-ES" dirty="0" smtClean="0"/>
          </a:p>
          <a:p>
            <a:r>
              <a:rPr lang="es-ES" dirty="0" smtClean="0"/>
              <a:t>Convocatoria nacional (Junio – Julio)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Duración: 5 años, desde el 1º de Abril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Dedicación full-time*: se permite un cargo docente dedicación simple.</a:t>
            </a:r>
          </a:p>
          <a:p>
            <a:pPr marL="457200" lvl="1" indent="0">
              <a:buNone/>
            </a:pPr>
            <a:endParaRPr lang="es-ES" sz="2400" i="1" dirty="0" smtClean="0">
              <a:latin typeface="Cambria Math"/>
              <a:ea typeface="Cambria Math"/>
            </a:endParaRPr>
          </a:p>
          <a:p>
            <a:pPr marL="0" indent="0">
              <a:buNone/>
            </a:pPr>
            <a:endParaRPr lang="es-ES" dirty="0" smtClean="0"/>
          </a:p>
          <a:p>
            <a:pPr marL="457200" lvl="1" indent="0">
              <a:buNone/>
            </a:pPr>
            <a:r>
              <a:rPr lang="es-ES" dirty="0"/>
              <a:t>	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lvl="1"/>
            <a:endParaRPr lang="es-ES" dirty="0" smtClean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159" y="1188720"/>
            <a:ext cx="216802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Becas doctorales del CONICET.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53660" y="762000"/>
                <a:ext cx="8118642" cy="5478379"/>
              </a:xfrm>
            </p:spPr>
            <p:txBody>
              <a:bodyPr/>
              <a:lstStyle/>
              <a:p>
                <a:r>
                  <a:rPr lang="es-ES" u="sng" dirty="0"/>
                  <a:t>Becas doctorales en </a:t>
                </a:r>
                <a:r>
                  <a:rPr lang="es-ES" u="sng" dirty="0" smtClean="0"/>
                  <a:t>CIT</a:t>
                </a:r>
              </a:p>
              <a:p>
                <a:endParaRPr lang="es-ES" u="sng" dirty="0" smtClean="0"/>
              </a:p>
              <a:p>
                <a:r>
                  <a:rPr lang="es-ES" dirty="0" smtClean="0"/>
                  <a:t>Centro </a:t>
                </a:r>
                <a:r>
                  <a:rPr lang="es-ES" dirty="0"/>
                  <a:t>de Investigación y </a:t>
                </a:r>
                <a:endParaRPr lang="es-ES" dirty="0" smtClean="0"/>
              </a:p>
              <a:p>
                <a:pPr marL="0" indent="0">
                  <a:buNone/>
                </a:pPr>
                <a:r>
                  <a:rPr lang="es-ES" dirty="0" smtClean="0"/>
                  <a:t>Transferencia </a:t>
                </a:r>
                <a:r>
                  <a:rPr lang="es-ES" dirty="0"/>
                  <a:t>Golfo San </a:t>
                </a:r>
                <a:r>
                  <a:rPr lang="es-ES" dirty="0" smtClean="0"/>
                  <a:t>Jorge</a:t>
                </a:r>
              </a:p>
              <a:p>
                <a:endParaRPr lang="es-ES" dirty="0" smtClean="0"/>
              </a:p>
              <a:p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s-ES" dirty="0"/>
                  <a:t>15 becas en la </a:t>
                </a:r>
                <a:r>
                  <a:rPr lang="es-ES" dirty="0" smtClean="0"/>
                  <a:t>UNPSJB</a:t>
                </a:r>
              </a:p>
              <a:p>
                <a:endParaRPr lang="es-ES" dirty="0" smtClean="0"/>
              </a:p>
              <a:p>
                <a:r>
                  <a:rPr lang="es-ES" dirty="0" smtClean="0"/>
                  <a:t>Ocasionalmente mayor </a:t>
                </a:r>
                <a:r>
                  <a:rPr lang="es-ES" dirty="0"/>
                  <a:t>oferta </a:t>
                </a:r>
                <a:r>
                  <a:rPr lang="es-ES" dirty="0" smtClean="0"/>
                  <a:t>que demanda</a:t>
                </a:r>
              </a:p>
              <a:p>
                <a:endParaRPr lang="es-ES" dirty="0" smtClean="0"/>
              </a:p>
              <a:p>
                <a:r>
                  <a:rPr lang="es-ES" dirty="0" smtClean="0"/>
                  <a:t>Plan </a:t>
                </a:r>
                <a:r>
                  <a:rPr lang="es-ES" dirty="0"/>
                  <a:t>de investigación en </a:t>
                </a:r>
                <a:r>
                  <a:rPr lang="es-ES" dirty="0" smtClean="0"/>
                  <a:t>áreas</a:t>
                </a:r>
              </a:p>
              <a:p>
                <a:pPr marL="0" indent="0">
                  <a:buNone/>
                </a:pPr>
                <a:r>
                  <a:rPr lang="es-ES" dirty="0" smtClean="0"/>
                  <a:t>prioritarias:</a:t>
                </a:r>
                <a:endParaRPr lang="es-ES" dirty="0"/>
              </a:p>
              <a:p>
                <a:pPr lvl="1"/>
                <a:r>
                  <a:rPr lang="es-ES" dirty="0" smtClean="0"/>
                  <a:t>Energías </a:t>
                </a:r>
                <a:r>
                  <a:rPr lang="es-ES" dirty="0"/>
                  <a:t>y Oceanografía </a:t>
                </a:r>
                <a:endParaRPr lang="es-ES" dirty="0" smtClean="0"/>
              </a:p>
              <a:p>
                <a:pPr lvl="1"/>
                <a:endParaRPr lang="es-ES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660" y="762000"/>
                <a:ext cx="8118642" cy="5478379"/>
              </a:xfrm>
              <a:blipFill rotWithShape="1">
                <a:blip r:embed="rId3"/>
                <a:stretch>
                  <a:fillRect l="-1126" t="-8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22" y="1130300"/>
            <a:ext cx="3395977" cy="18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Becas doctorales del CONICET.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53660" y="762000"/>
            <a:ext cx="8118642" cy="5478379"/>
          </a:xfrm>
        </p:spPr>
        <p:txBody>
          <a:bodyPr/>
          <a:lstStyle/>
          <a:p>
            <a:r>
              <a:rPr lang="es-ES" u="sng" dirty="0" smtClean="0"/>
              <a:t>Requisitos para ambas</a:t>
            </a:r>
          </a:p>
          <a:p>
            <a:endParaRPr lang="es-ES" u="sng" dirty="0" smtClean="0"/>
          </a:p>
          <a:p>
            <a:r>
              <a:rPr lang="es-ES" dirty="0" smtClean="0"/>
              <a:t>Hasta 5 asignaturas adeudadas al inscribirse</a:t>
            </a:r>
          </a:p>
          <a:p>
            <a:endParaRPr lang="es-ES" dirty="0"/>
          </a:p>
          <a:p>
            <a:r>
              <a:rPr lang="es-ES" dirty="0" smtClean="0"/>
              <a:t>Finalizar grado </a:t>
            </a:r>
            <a:r>
              <a:rPr lang="es-ES" u="sng" dirty="0" smtClean="0"/>
              <a:t>antes</a:t>
            </a:r>
            <a:r>
              <a:rPr lang="es-ES" dirty="0" smtClean="0"/>
              <a:t> del inicio (1º Abril)</a:t>
            </a:r>
          </a:p>
          <a:p>
            <a:endParaRPr lang="es-ES" dirty="0" smtClean="0"/>
          </a:p>
          <a:p>
            <a:r>
              <a:rPr lang="es-ES" dirty="0" smtClean="0"/>
              <a:t>Director de Beca (preferentemente CONICET)</a:t>
            </a:r>
          </a:p>
          <a:p>
            <a:endParaRPr lang="es-ES" dirty="0" smtClean="0"/>
          </a:p>
          <a:p>
            <a:r>
              <a:rPr lang="es-ES" dirty="0" smtClean="0"/>
              <a:t>Plan de investigación</a:t>
            </a:r>
          </a:p>
          <a:p>
            <a:pPr lvl="1"/>
            <a:r>
              <a:rPr lang="es-ES" dirty="0" smtClean="0"/>
              <a:t>Argentina Innovadora 2020</a:t>
            </a:r>
          </a:p>
          <a:p>
            <a:endParaRPr lang="es-ES" u="sng" dirty="0" smtClean="0"/>
          </a:p>
          <a:p>
            <a:r>
              <a:rPr lang="es-ES" u="sng" dirty="0" err="1" smtClean="0"/>
              <a:t>Inscricpión</a:t>
            </a:r>
            <a:r>
              <a:rPr lang="es-ES" u="sng" dirty="0" smtClean="0"/>
              <a:t> a la carrera de doctorado acreditada</a:t>
            </a:r>
          </a:p>
        </p:txBody>
      </p:sp>
    </p:spTree>
    <p:extLst>
      <p:ext uri="{BB962C8B-B14F-4D97-AF65-F5344CB8AC3E}">
        <p14:creationId xmlns:p14="http://schemas.microsoft.com/office/powerpoint/2010/main" val="10688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Otras becas de postgrado.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53660" y="762000"/>
            <a:ext cx="8118642" cy="5478379"/>
          </a:xfrm>
        </p:spPr>
        <p:txBody>
          <a:bodyPr/>
          <a:lstStyle/>
          <a:p>
            <a:r>
              <a:rPr lang="es-ES" u="sng" dirty="0" smtClean="0"/>
              <a:t>Programa </a:t>
            </a:r>
            <a:r>
              <a:rPr lang="es-ES" u="sng" dirty="0" err="1" smtClean="0"/>
              <a:t>Bec.Ar</a:t>
            </a:r>
            <a:endParaRPr lang="es-ES" u="sng" dirty="0" smtClean="0"/>
          </a:p>
          <a:p>
            <a:pPr lvl="1"/>
            <a:r>
              <a:rPr lang="es-ES" dirty="0" smtClean="0"/>
              <a:t>Maestrías en el extranjero</a:t>
            </a:r>
          </a:p>
          <a:p>
            <a:pPr lvl="1"/>
            <a:r>
              <a:rPr lang="es-ES" dirty="0" smtClean="0"/>
              <a:t>Doctorados específicos</a:t>
            </a:r>
          </a:p>
          <a:p>
            <a:pPr lvl="1"/>
            <a:r>
              <a:rPr lang="es-ES" dirty="0" smtClean="0"/>
              <a:t>Estancias cortas de investigación</a:t>
            </a:r>
          </a:p>
          <a:p>
            <a:endParaRPr lang="es-ES" u="sng" dirty="0" smtClean="0"/>
          </a:p>
          <a:p>
            <a:r>
              <a:rPr lang="es-ES" u="sng" dirty="0" smtClean="0"/>
              <a:t>Fundación Carolina</a:t>
            </a:r>
            <a:endParaRPr lang="es-ES" u="sng" dirty="0" smtClean="0"/>
          </a:p>
          <a:p>
            <a:endParaRPr lang="es-ES" u="sng" dirty="0" smtClean="0"/>
          </a:p>
          <a:p>
            <a:r>
              <a:rPr lang="es-ES" u="sng" dirty="0" smtClean="0"/>
              <a:t>Asociación </a:t>
            </a:r>
            <a:r>
              <a:rPr lang="es-ES" u="sng" dirty="0" smtClean="0"/>
              <a:t>Universitaria Iberoamericana de Postgrado (AUIP)</a:t>
            </a:r>
          </a:p>
          <a:p>
            <a:endParaRPr lang="es-ES" u="sng" dirty="0" smtClean="0"/>
          </a:p>
          <a:p>
            <a:r>
              <a:rPr lang="es-ES" u="sng" dirty="0" err="1" smtClean="0"/>
              <a:t>Fulbright</a:t>
            </a:r>
            <a:r>
              <a:rPr lang="es-ES" u="sng" dirty="0" smtClean="0"/>
              <a:t> </a:t>
            </a:r>
            <a:r>
              <a:rPr lang="es-ES" u="sng" dirty="0" smtClean="0"/>
              <a:t>(EEUU)</a:t>
            </a:r>
          </a:p>
          <a:p>
            <a:endParaRPr lang="es-ES" u="sng" dirty="0" smtClean="0"/>
          </a:p>
          <a:p>
            <a:r>
              <a:rPr lang="es-ES" u="sng" dirty="0" smtClean="0"/>
              <a:t>Ayudas </a:t>
            </a:r>
            <a:r>
              <a:rPr lang="es-ES" u="sng" dirty="0" smtClean="0"/>
              <a:t>de movilidad UNPSJB</a:t>
            </a:r>
          </a:p>
        </p:txBody>
      </p:sp>
    </p:spTree>
    <p:extLst>
      <p:ext uri="{BB962C8B-B14F-4D97-AF65-F5344CB8AC3E}">
        <p14:creationId xmlns:p14="http://schemas.microsoft.com/office/powerpoint/2010/main" val="7098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449503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4400" b="1" dirty="0">
                <a:solidFill>
                  <a:srgbClr val="0070C0"/>
                </a:solidFill>
              </a:rPr>
              <a:t>Doctorado en </a:t>
            </a:r>
            <a:r>
              <a:rPr lang="es-AR" sz="4400" b="1" dirty="0" err="1">
                <a:solidFill>
                  <a:srgbClr val="0070C0"/>
                </a:solidFill>
              </a:rPr>
              <a:t>cotutela</a:t>
            </a:r>
            <a:r>
              <a:rPr lang="es-AR" sz="4400" b="1" dirty="0">
                <a:solidFill>
                  <a:srgbClr val="0070C0"/>
                </a:solidFill>
              </a:rPr>
              <a:t> con la Universidad de Alcalá de </a:t>
            </a:r>
            <a:r>
              <a:rPr lang="es-AR" sz="4400" b="1" dirty="0" smtClean="0">
                <a:solidFill>
                  <a:srgbClr val="0070C0"/>
                </a:solidFill>
              </a:rPr>
              <a:t>Henares</a:t>
            </a:r>
            <a:endParaRPr lang="es-AR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3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Doctorado en </a:t>
            </a:r>
            <a:r>
              <a:rPr lang="es-ES" dirty="0" err="1" smtClean="0"/>
              <a:t>cotutela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53660" y="762000"/>
            <a:ext cx="8118642" cy="5478379"/>
          </a:xfrm>
        </p:spPr>
        <p:txBody>
          <a:bodyPr/>
          <a:lstStyle/>
          <a:p>
            <a:r>
              <a:rPr lang="es-ES" u="sng" dirty="0" smtClean="0"/>
              <a:t>Doctorado en la UNLP (2014)</a:t>
            </a:r>
          </a:p>
          <a:p>
            <a:pPr lvl="1"/>
            <a:r>
              <a:rPr lang="es-ES" dirty="0" smtClean="0"/>
              <a:t>Requisitos de cursos de postgrado</a:t>
            </a:r>
          </a:p>
          <a:p>
            <a:pPr lvl="1"/>
            <a:endParaRPr lang="es-ES" dirty="0" smtClean="0"/>
          </a:p>
          <a:p>
            <a:r>
              <a:rPr lang="es-ES" u="sng" dirty="0" smtClean="0"/>
              <a:t>Beca para estancias </a:t>
            </a:r>
            <a:r>
              <a:rPr lang="es-ES" u="sng" dirty="0"/>
              <a:t>cortas de </a:t>
            </a:r>
            <a:r>
              <a:rPr lang="es-ES" u="sng" dirty="0" smtClean="0"/>
              <a:t>investigación (2015)</a:t>
            </a:r>
            <a:endParaRPr lang="es-ES" u="sng" dirty="0"/>
          </a:p>
          <a:p>
            <a:pPr lvl="1"/>
            <a:r>
              <a:rPr lang="es-ES" dirty="0"/>
              <a:t>Doctorado iniciado</a:t>
            </a:r>
          </a:p>
          <a:p>
            <a:pPr lvl="1"/>
            <a:r>
              <a:rPr lang="es-ES" dirty="0"/>
              <a:t>Hasta 6 meses de duración</a:t>
            </a:r>
          </a:p>
          <a:p>
            <a:pPr lvl="1"/>
            <a:r>
              <a:rPr lang="es-ES" dirty="0"/>
              <a:t>Carta de invitación y plan de trabajo</a:t>
            </a:r>
          </a:p>
          <a:p>
            <a:pPr lvl="1"/>
            <a:r>
              <a:rPr lang="es-ES" dirty="0"/>
              <a:t>Inscripción online</a:t>
            </a:r>
          </a:p>
          <a:p>
            <a:pPr lvl="1"/>
            <a:r>
              <a:rPr lang="es-ES" dirty="0"/>
              <a:t>Pasajes y manutención</a:t>
            </a:r>
          </a:p>
          <a:p>
            <a:endParaRPr lang="es-ES" dirty="0" smtClean="0"/>
          </a:p>
          <a:p>
            <a:r>
              <a:rPr lang="es-ES" u="sng" dirty="0" smtClean="0"/>
              <a:t>Primera </a:t>
            </a:r>
            <a:r>
              <a:rPr lang="es-ES" u="sng" dirty="0" smtClean="0"/>
              <a:t>estancia de investigación en la </a:t>
            </a:r>
            <a:r>
              <a:rPr lang="es-ES" u="sng" dirty="0" smtClean="0"/>
              <a:t>UAH</a:t>
            </a:r>
            <a:endParaRPr lang="es-ES" u="sng" dirty="0" smtClean="0"/>
          </a:p>
          <a:p>
            <a:pPr lvl="1"/>
            <a:r>
              <a:rPr lang="es-ES" dirty="0"/>
              <a:t>Inicio: 05/2016</a:t>
            </a:r>
          </a:p>
          <a:p>
            <a:pPr lvl="1"/>
            <a:r>
              <a:rPr lang="es-ES" dirty="0" smtClean="0"/>
              <a:t>Duración</a:t>
            </a:r>
            <a:r>
              <a:rPr lang="es-ES" dirty="0" smtClean="0"/>
              <a:t>: 4 </a:t>
            </a:r>
            <a:r>
              <a:rPr lang="es-ES" dirty="0" smtClean="0"/>
              <a:t>meses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627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ieee_corporate_template_1">
  <a:themeElements>
    <a:clrScheme name="Custom 3">
      <a:dk1>
        <a:srgbClr val="000000"/>
      </a:dk1>
      <a:lt1>
        <a:srgbClr val="FFFFFF"/>
      </a:lt1>
      <a:dk2>
        <a:srgbClr val="005582"/>
      </a:dk2>
      <a:lt2>
        <a:srgbClr val="808080"/>
      </a:lt2>
      <a:accent1>
        <a:srgbClr val="DC5D26"/>
      </a:accent1>
      <a:accent2>
        <a:srgbClr val="52A93A"/>
      </a:accent2>
      <a:accent3>
        <a:srgbClr val="FFFFFF"/>
      </a:accent3>
      <a:accent4>
        <a:srgbClr val="000000"/>
      </a:accent4>
      <a:accent5>
        <a:srgbClr val="6C0521"/>
      </a:accent5>
      <a:accent6>
        <a:srgbClr val="477E27"/>
      </a:accent6>
      <a:hlink>
        <a:srgbClr val="0080FF"/>
      </a:hlink>
      <a:folHlink>
        <a:srgbClr val="48186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F3D88"/>
        </a:dk2>
        <a:lt2>
          <a:srgbClr val="808080"/>
        </a:lt2>
        <a:accent1>
          <a:srgbClr val="FF8000"/>
        </a:accent1>
        <a:accent2>
          <a:srgbClr val="59B308"/>
        </a:accent2>
        <a:accent3>
          <a:srgbClr val="FFFFFF"/>
        </a:accent3>
        <a:accent4>
          <a:srgbClr val="000000"/>
        </a:accent4>
        <a:accent5>
          <a:srgbClr val="FFC0AA"/>
        </a:accent5>
        <a:accent6>
          <a:srgbClr val="50A206"/>
        </a:accent6>
        <a:hlink>
          <a:srgbClr val="008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EEE_customSlides">
  <a:themeElements>
    <a:clrScheme name="Custom 3">
      <a:dk1>
        <a:srgbClr val="000000"/>
      </a:dk1>
      <a:lt1>
        <a:srgbClr val="FFFFFF"/>
      </a:lt1>
      <a:dk2>
        <a:srgbClr val="005582"/>
      </a:dk2>
      <a:lt2>
        <a:srgbClr val="808080"/>
      </a:lt2>
      <a:accent1>
        <a:srgbClr val="DC5D26"/>
      </a:accent1>
      <a:accent2>
        <a:srgbClr val="52A93A"/>
      </a:accent2>
      <a:accent3>
        <a:srgbClr val="FFFFFF"/>
      </a:accent3>
      <a:accent4>
        <a:srgbClr val="000000"/>
      </a:accent4>
      <a:accent5>
        <a:srgbClr val="6C0521"/>
      </a:accent5>
      <a:accent6>
        <a:srgbClr val="477E27"/>
      </a:accent6>
      <a:hlink>
        <a:srgbClr val="0080FF"/>
      </a:hlink>
      <a:folHlink>
        <a:srgbClr val="48186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F3D88"/>
        </a:dk2>
        <a:lt2>
          <a:srgbClr val="808080"/>
        </a:lt2>
        <a:accent1>
          <a:srgbClr val="FF8000"/>
        </a:accent1>
        <a:accent2>
          <a:srgbClr val="59B308"/>
        </a:accent2>
        <a:accent3>
          <a:srgbClr val="FFFFFF"/>
        </a:accent3>
        <a:accent4>
          <a:srgbClr val="000000"/>
        </a:accent4>
        <a:accent5>
          <a:srgbClr val="FFC0AA"/>
        </a:accent5>
        <a:accent6>
          <a:srgbClr val="50A206"/>
        </a:accent6>
        <a:hlink>
          <a:srgbClr val="008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ieee_corporate_template_1</Template>
  <TotalTime>6137</TotalTime>
  <Words>858</Words>
  <Application>Microsoft Office PowerPoint</Application>
  <PresentationFormat>Presentación en pantalla (4:3)</PresentationFormat>
  <Paragraphs>322</Paragraphs>
  <Slides>26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28" baseType="lpstr">
      <vt:lpstr>ieee_corporate_template_1</vt:lpstr>
      <vt:lpstr>IEEE_customSlides</vt:lpstr>
      <vt:lpstr>Procesamiento digital de señales aplicado a comunicaciones por la red eléctrica</vt:lpstr>
      <vt:lpstr>Procesamiento digital de señales aplicado a comunicaciones por la red eléctrica.</vt:lpstr>
      <vt:lpstr>Presentación de PowerPoint</vt:lpstr>
      <vt:lpstr>Becas doctorales del CONICET.</vt:lpstr>
      <vt:lpstr>Becas doctorales del CONICET.</vt:lpstr>
      <vt:lpstr>Becas doctorales del CONICET.</vt:lpstr>
      <vt:lpstr>Otras becas de postgrado.</vt:lpstr>
      <vt:lpstr>Presentación de PowerPoint</vt:lpstr>
      <vt:lpstr>Doctorado en cotutela.</vt:lpstr>
      <vt:lpstr>Alcalá de Henares.</vt:lpstr>
      <vt:lpstr>Escuela politécnica de la UAH.</vt:lpstr>
      <vt:lpstr>Doctorado en cotutela.</vt:lpstr>
      <vt:lpstr>Presentación de PowerPoint</vt:lpstr>
      <vt:lpstr>Marco de la tesis doctoral.</vt:lpstr>
      <vt:lpstr>Marco de la tesis doctoral.</vt:lpstr>
      <vt:lpstr>Redes eléctricas inteligentes</vt:lpstr>
      <vt:lpstr>Marco de la tesis doctoral.</vt:lpstr>
      <vt:lpstr>Comunicaciones en la red eléctrica.</vt:lpstr>
      <vt:lpstr>Marco de la investigación.</vt:lpstr>
      <vt:lpstr>Sistemas multiportadora</vt:lpstr>
      <vt:lpstr>Marco de la investigación.</vt:lpstr>
      <vt:lpstr>Sincronización y estimación de canal.</vt:lpstr>
      <vt:lpstr>Sincronización y estimación de canal.</vt:lpstr>
      <vt:lpstr>Sincronización y estimación de canal.</vt:lpstr>
      <vt:lpstr>Sincronización y estimación de canal.</vt:lpstr>
      <vt:lpstr>Muchas gracias por su atención.</vt:lpstr>
    </vt:vector>
  </TitlesOfParts>
  <Company>IEEE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ftardo</dc:creator>
  <cp:lastModifiedBy>TINCHO</cp:lastModifiedBy>
  <cp:revision>346</cp:revision>
  <dcterms:created xsi:type="dcterms:W3CDTF">2010-02-05T19:49:13Z</dcterms:created>
  <dcterms:modified xsi:type="dcterms:W3CDTF">2019-11-28T15:10:00Z</dcterms:modified>
</cp:coreProperties>
</file>